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1" r:id="rId15"/>
    <p:sldId id="270"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887DF-27CE-4B70-AEAC-7DD962B5E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C792998-41DF-4D18-9526-22F74AB4C7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63DF7BC-11C2-4FC8-9F99-D3A41964A38B}"/>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3E9B45B2-1909-4E4C-8998-BF18C39509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A370613-9ECD-43D7-A820-0FF4656542A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46375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73BA7-296A-4F4E-90B6-18146241BEE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E5DFE11-EBA0-4CE8-A878-C5E776CA87B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E6A38A-9C53-488E-A2AD-710567872500}"/>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CE9777EE-AD4C-48ED-9429-88E7434A2E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4C243-6F9A-447A-8284-1F406752945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22175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2B8492-1A8A-4BB1-B775-A572073051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B159477-5AD4-45FD-AC31-D94DC5DDCC0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2F0D41F-7C3F-4E18-B6DE-2A2D9901886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5D178802-ABC5-4115-9447-1E3F69E2C6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2E92AF-DC70-4070-965B-50EEC4E3B9D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929625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1A44-522C-4AEF-99A1-9F5F2406A04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EDA2D84-F58C-4D7F-B468-E4A52561860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E9B3C5-ED0E-4126-8BC9-879B428DFFD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742283FA-0EC6-408A-B35C-A5793C7BDB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89E06D-4E90-4DE6-AAF8-AF2DF432D756}"/>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5030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86B4-9809-474E-A16B-FD4683EE71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00FEA38-6BEC-441E-A30D-DACEF6639A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FF8F340-5CE0-4089-BC9D-9EF050B6A1E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4C376369-9F42-4E20-9BF7-E89019273B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07429FE-F2E7-4ACA-A2FE-C00A7DE0E648}"/>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290424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BAA6-CCC9-441A-B711-A616FE90BB1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5D6340-7AFF-4E50-AFD6-FBE5071431E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5D0D82C-49A8-4CEC-A2B1-3BAFF524C85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C81B3D0-A839-4E73-A104-590300887378}"/>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AEF171B7-6ACC-4A48-B5F1-2A0DC82E26C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E5FA81-46C4-4F95-AE9B-2D177650B0D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5309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F181-F473-4C33-8505-16E1C4FDB94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573D193-FDC6-4614-B6F8-4BE5E03283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FECD805-C105-4230-8C92-835571FCDCD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575569B-69A1-4898-8C8B-D64EC1714C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DF2424-F59D-4E35-9308-716DE4A3C16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CBEAE38-F082-482C-A28F-A3873ED8A4EA}"/>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a:extLst>
              <a:ext uri="{FF2B5EF4-FFF2-40B4-BE49-F238E27FC236}">
                <a16:creationId xmlns:a16="http://schemas.microsoft.com/office/drawing/2014/main" id="{0891910A-1C7B-4683-BEF9-6EE1910E341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DE34E0-B810-430D-AF35-20C0D8B74E6D}"/>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950241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C254D-2F7C-4DF0-9F12-BA724269693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8FEA578-5E43-4C04-B969-961A09776B5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a:extLst>
              <a:ext uri="{FF2B5EF4-FFF2-40B4-BE49-F238E27FC236}">
                <a16:creationId xmlns:a16="http://schemas.microsoft.com/office/drawing/2014/main" id="{586DE6F9-ECA6-4F8F-95E5-0B3A985EAA5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514D836-EB04-4E39-9D41-FDA7C252C0C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576129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DAC63A-AB8A-431E-8B2C-FB99AC7CCF65}"/>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a:extLst>
              <a:ext uri="{FF2B5EF4-FFF2-40B4-BE49-F238E27FC236}">
                <a16:creationId xmlns:a16="http://schemas.microsoft.com/office/drawing/2014/main" id="{58B9D72B-D674-469C-8856-74BEF9451D1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FFCE648-6580-46E9-B0E9-7B71C2D1CF6E}"/>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860212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29FB-C22E-4C88-99A4-F3F98F417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AEB7142-C4F7-4079-91D6-3A8D1B7DFE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FCB614E-DCE8-4956-8CB5-79C8E505F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8B6170C-B12E-49CA-8EE1-5F1D262A71C6}"/>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1B11AC5E-FB62-41DA-91FF-15AAF6335D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ACF7813-ABC6-4442-948E-462C83E5614A}"/>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85875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6CF5-DFE4-48E5-B02F-42049F0BCF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20BF65D-E8CD-4208-8467-A015370770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2F6C8C6-6505-4A25-9295-CD17E97257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DCBAFD-8552-4BF8-AEBC-465B212302F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48017324-1F13-4649-9EA1-E64A269F977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74FAB0-D285-4DA1-A37B-03D0B6926FD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406554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ACB4D7-6E02-44B1-BCA9-C15532D29E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1CAE53F-774B-4C12-BDD7-9D2FAD45B7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39D6F4-930D-4DE6-AE75-A96CEC05AB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EF3F3498-AF1B-4431-A992-EE2BB2F764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1CC3B81-F5CD-494E-99E3-2F8F5B0581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508034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fontScale="90000"/>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20472392"/>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a:effectLst/>
                        </a:rPr>
                        <a:t>the difference</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the ammeter reading in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-0.46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0.14</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a:effectLst/>
                        </a:rPr>
                        <a:t>Thus we decided to stop 0.4C before the set value.</a:t>
                      </a:r>
                      <a:endParaRPr lang="en-GB" sz="2000" b="0" i="0" u="none" strike="noStrike">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51775" y="1554480"/>
            <a:ext cx="4435095" cy="4801314"/>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318941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lstStyle/>
          <a:p>
            <a:pPr marL="0" indent="0">
              <a:buNone/>
            </a:pPr>
            <a:r>
              <a:rPr lang="en-GB" dirty="0"/>
              <a:t>Text based encoding</a:t>
            </a:r>
          </a:p>
          <a:p>
            <a:r>
              <a:rPr lang="en-GB" dirty="0"/>
              <a:t>SENSOR &lt;</a:t>
            </a:r>
            <a:r>
              <a:rPr lang="en-GB" dirty="0" err="1"/>
              <a:t>millis</a:t>
            </a:r>
            <a:r>
              <a:rPr lang="en-GB" dirty="0"/>
              <a:t>&gt; &lt;value&gt;</a:t>
            </a:r>
          </a:p>
          <a:p>
            <a:r>
              <a:rPr lang="en-GB" dirty="0"/>
              <a:t>SET &lt;constant&gt; &lt;value&gt;</a:t>
            </a:r>
          </a:p>
          <a:p>
            <a:r>
              <a:rPr lang="en-GB" dirty="0"/>
              <a:t>DEBUG &lt;message&gt;</a:t>
            </a:r>
          </a:p>
          <a:p>
            <a:pPr marL="0" indent="0">
              <a:buNone/>
            </a:pPr>
            <a:endParaRPr lang="en-GB" dirty="0"/>
          </a:p>
        </p:txBody>
      </p:sp>
      <p:pic>
        <p:nvPicPr>
          <p:cNvPr id="4" name="Picture 3">
            <a:extLst>
              <a:ext uri="{FF2B5EF4-FFF2-40B4-BE49-F238E27FC236}">
                <a16:creationId xmlns:a16="http://schemas.microsoft.com/office/drawing/2014/main" id="{DFE078B2-F79E-4EB2-8273-F5FBCC4269D8}"/>
              </a:ext>
            </a:extLst>
          </p:cNvPr>
          <p:cNvPicPr>
            <a:picLocks noChangeAspect="1"/>
          </p:cNvPicPr>
          <p:nvPr/>
        </p:nvPicPr>
        <p:blipFill>
          <a:blip r:embed="rId2"/>
          <a:stretch>
            <a:fillRect/>
          </a:stretch>
        </p:blipFill>
        <p:spPr>
          <a:xfrm>
            <a:off x="5615066" y="0"/>
            <a:ext cx="6576934" cy="6858000"/>
          </a:xfrm>
          <a:prstGeom prst="rect">
            <a:avLst/>
          </a:prstGeom>
        </p:spPr>
      </p:pic>
    </p:spTree>
    <p:extLst>
      <p:ext uri="{BB962C8B-B14F-4D97-AF65-F5344CB8AC3E}">
        <p14:creationId xmlns:p14="http://schemas.microsoft.com/office/powerpoint/2010/main" val="88770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B5-80C9-4CAD-9DE5-5CF9FDAFF623}"/>
              </a:ext>
            </a:extLst>
          </p:cNvPr>
          <p:cNvSpPr>
            <a:spLocks noGrp="1"/>
          </p:cNvSpPr>
          <p:nvPr>
            <p:ph type="title"/>
          </p:nvPr>
        </p:nvSpPr>
        <p:spPr>
          <a:xfrm>
            <a:off x="838200" y="312873"/>
            <a:ext cx="10515600" cy="1325563"/>
          </a:xfrm>
        </p:spPr>
        <p:txBody>
          <a:bodyPr/>
          <a:lstStyle/>
          <a:p>
            <a:r>
              <a:rPr lang="en-US" dirty="0"/>
              <a:t>pH system- pH Probe circuit</a:t>
            </a:r>
          </a:p>
        </p:txBody>
      </p:sp>
      <p:pic>
        <p:nvPicPr>
          <p:cNvPr id="7" name="Picture 6">
            <a:extLst>
              <a:ext uri="{FF2B5EF4-FFF2-40B4-BE49-F238E27FC236}">
                <a16:creationId xmlns:a16="http://schemas.microsoft.com/office/drawing/2014/main" id="{12EB0087-23E5-4DE6-A932-418E2CFCB3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Tree>
    <p:extLst>
      <p:ext uri="{BB962C8B-B14F-4D97-AF65-F5344CB8AC3E}">
        <p14:creationId xmlns:p14="http://schemas.microsoft.com/office/powerpoint/2010/main" val="136007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DB7268C-222D-46E9-98A5-50F4326D695D}"/>
              </a:ext>
            </a:extLst>
          </p:cNvPr>
          <p:cNvSpPr>
            <a:spLocks noGrp="1"/>
          </p:cNvSpPr>
          <p:nvPr>
            <p:ph type="title"/>
          </p:nvPr>
        </p:nvSpPr>
        <p:spPr>
          <a:xfrm>
            <a:off x="838200" y="312873"/>
            <a:ext cx="10515600" cy="1325563"/>
          </a:xfrm>
        </p:spPr>
        <p:txBody>
          <a:bodyPr/>
          <a:lstStyle/>
          <a:p>
            <a:r>
              <a:rPr lang="en-US" dirty="0"/>
              <a:t>pH system- Finding out the pH value</a:t>
            </a:r>
          </a:p>
        </p:txBody>
      </p:sp>
      <p:pic>
        <p:nvPicPr>
          <p:cNvPr id="8" name="Picture 7">
            <a:extLst>
              <a:ext uri="{FF2B5EF4-FFF2-40B4-BE49-F238E27FC236}">
                <a16:creationId xmlns:a16="http://schemas.microsoft.com/office/drawing/2014/main" id="{91B81F21-5EE1-4135-AAF7-2941A0CD4D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mc:AlternateContent xmlns:mc="http://schemas.openxmlformats.org/markup-compatibility/2006">
        <mc:Choice xmlns:a14="http://schemas.microsoft.com/office/drawing/2010/main" Requires="a14">
          <p:sp>
            <p:nvSpPr>
              <p:cNvPr id="9" name="Content Placeholder 11">
                <a:extLst>
                  <a:ext uri="{FF2B5EF4-FFF2-40B4-BE49-F238E27FC236}">
                    <a16:creationId xmlns:a16="http://schemas.microsoft.com/office/drawing/2014/main" id="{01566587-EF59-4FE9-834D-B1ED00BD93BD}"/>
                  </a:ext>
                </a:extLst>
              </p:cNvPr>
              <p:cNvSpPr>
                <a:spLocks noGrp="1"/>
              </p:cNvSpPr>
              <p:nvPr>
                <p:ph idx="1"/>
              </p:nvPr>
            </p:nvSpPr>
            <p:spPr>
              <a:xfrm>
                <a:off x="4915253" y="1838825"/>
                <a:ext cx="6715125" cy="4351338"/>
              </a:xfrm>
            </p:spPr>
            <p:txBody>
              <a:bodyPr>
                <a:normAutofit fontScale="92500" lnSpcReduction="20000"/>
              </a:bodyPr>
              <a:lstStyle/>
              <a:p>
                <a:r>
                  <a:rPr lang="en-US" dirty="0"/>
                  <a:t>Read the voltage of the pH probe </a:t>
                </a:r>
              </a:p>
              <a:p>
                <a:r>
                  <a:rPr lang="en-US" dirty="0"/>
                  <a:t>Read temperature</a:t>
                </a:r>
              </a:p>
              <a:p>
                <a:r>
                  <a:rPr lang="en-US" dirty="0"/>
                  <a:t>Use this formula to find out the actual pH:</a:t>
                </a:r>
              </a:p>
              <a:p>
                <a:pPr marL="0" indent="0">
                  <a:buNone/>
                </a:pPr>
                <a:r>
                  <a:rPr lang="en-US" sz="2500" dirty="0"/>
                  <a:t>	</a:t>
                </a:r>
                <a:r>
                  <a:rPr lang="en-US" sz="2500" i="1" dirty="0"/>
                  <a:t>pH</a:t>
                </a:r>
                <a14:m>
                  <m:oMath xmlns:m="http://schemas.openxmlformats.org/officeDocument/2006/math">
                    <m:r>
                      <a:rPr lang="en-US" sz="2500" i="1" smtClean="0">
                        <a:latin typeface="Cambria Math" panose="02040503050406030204" pitchFamily="18" charset="0"/>
                      </a:rPr>
                      <m:t>=</m:t>
                    </m:r>
                    <m:r>
                      <a:rPr lang="en-US" sz="2500" b="0" i="1" smtClean="0">
                        <a:latin typeface="Cambria Math" panose="02040503050406030204" pitchFamily="18" charset="0"/>
                      </a:rPr>
                      <m:t>𝑝𝐻</m:t>
                    </m:r>
                    <m:d>
                      <m:dPr>
                        <m:ctrlPr>
                          <a:rPr lang="en-US" sz="2500" b="0" i="1" smtClean="0">
                            <a:latin typeface="Cambria Math" panose="02040503050406030204" pitchFamily="18" charset="0"/>
                          </a:rPr>
                        </m:ctrlPr>
                      </m:dPr>
                      <m:e>
                        <m:r>
                          <a:rPr lang="en-US" sz="2500" b="0" i="1" smtClean="0">
                            <a:latin typeface="Cambria Math" panose="02040503050406030204" pitchFamily="18" charset="0"/>
                          </a:rPr>
                          <m:t>𝑆</m:t>
                        </m:r>
                      </m:e>
                    </m:d>
                    <m:r>
                      <a:rPr lang="en-US" sz="2500" b="0" i="1" smtClean="0">
                        <a:latin typeface="Cambria Math" panose="02040503050406030204" pitchFamily="18" charset="0"/>
                      </a:rPr>
                      <m:t>+</m:t>
                    </m:r>
                    <m:f>
                      <m:fPr>
                        <m:ctrlPr>
                          <a:rPr lang="en-US" sz="2500" i="1">
                            <a:latin typeface="Cambria Math" panose="02040503050406030204" pitchFamily="18" charset="0"/>
                          </a:rPr>
                        </m:ctrlPr>
                      </m:fPr>
                      <m:num>
                        <m:r>
                          <a:rPr lang="en-US" sz="2500" i="1">
                            <a:latin typeface="Cambria Math" panose="02040503050406030204" pitchFamily="18" charset="0"/>
                          </a:rPr>
                          <m:t>−</m:t>
                        </m:r>
                        <m:r>
                          <a:rPr lang="en-US" sz="2500" i="1">
                            <a:latin typeface="Cambria Math" panose="02040503050406030204" pitchFamily="18" charset="0"/>
                          </a:rPr>
                          <m:t>𝑣𝑜𝑙𝑡𝑎𝑔𝑒</m:t>
                        </m:r>
                        <m:r>
                          <a:rPr lang="en-US" sz="2500" i="1">
                            <a:latin typeface="Cambria Math" panose="02040503050406030204" pitchFamily="18" charset="0"/>
                          </a:rPr>
                          <m:t>∗</m:t>
                        </m:r>
                        <m:r>
                          <a:rPr lang="en-US" sz="2500" i="1">
                            <a:latin typeface="Cambria Math" panose="02040503050406030204" pitchFamily="18" charset="0"/>
                          </a:rPr>
                          <m:t>𝐹</m:t>
                        </m:r>
                      </m:num>
                      <m:den>
                        <m:r>
                          <a:rPr lang="en-US" sz="2500" i="1">
                            <a:latin typeface="Cambria Math" panose="02040503050406030204" pitchFamily="18" charset="0"/>
                          </a:rPr>
                          <m:t>𝑅</m:t>
                        </m:r>
                        <m:r>
                          <a:rPr lang="en-US" sz="2500" i="1" dirty="0">
                            <a:latin typeface="Cambria Math" panose="02040503050406030204" pitchFamily="18" charset="0"/>
                          </a:rPr>
                          <m:t>∗</m:t>
                        </m:r>
                        <m:r>
                          <a:rPr lang="en-US" sz="2500" i="1">
                            <a:latin typeface="Cambria Math" panose="02040503050406030204" pitchFamily="18" charset="0"/>
                          </a:rPr>
                          <m:t>𝑡</m:t>
                        </m:r>
                        <m:r>
                          <m:rPr>
                            <m:nor/>
                          </m:rPr>
                          <a:rPr lang="en-US" sz="2500" dirty="0">
                            <a:latin typeface="Cambria Math" panose="02040503050406030204" pitchFamily="18" charset="0"/>
                          </a:rPr>
                          <m:t>°</m:t>
                        </m:r>
                        <m:r>
                          <a:rPr lang="en-US" sz="2500" b="0" i="1" dirty="0" smtClean="0">
                            <a:latin typeface="Cambria Math" panose="02040503050406030204" pitchFamily="18" charset="0"/>
                          </a:rPr>
                          <m:t>∗</m:t>
                        </m:r>
                        <m:r>
                          <a:rPr lang="en-US" sz="2500" b="0" i="1" dirty="0" smtClean="0">
                            <a:latin typeface="Cambria Math" panose="02040503050406030204" pitchFamily="18" charset="0"/>
                          </a:rPr>
                          <m:t>𝑙𝑛</m:t>
                        </m:r>
                        <m:r>
                          <a:rPr lang="en-US" sz="2500" b="0" i="1" dirty="0" smtClean="0">
                            <a:latin typeface="Cambria Math" panose="02040503050406030204" pitchFamily="18" charset="0"/>
                          </a:rPr>
                          <m:t>10</m:t>
                        </m:r>
                      </m:den>
                    </m:f>
                  </m:oMath>
                </a14:m>
                <a:endParaRPr lang="en-US" sz="2500" i="1" dirty="0">
                  <a:latin typeface="Cambria Math" panose="02040503050406030204" pitchFamily="18" charset="0"/>
                </a:endParaRPr>
              </a:p>
              <a:p>
                <a:pPr marL="457200" lvl="1" indent="0">
                  <a:buNone/>
                </a:pPr>
                <a:r>
                  <a:rPr lang="en-US" dirty="0"/>
                  <a:t>Where:</a:t>
                </a:r>
              </a:p>
              <a:p>
                <a:pPr marL="457200" lvl="1" indent="0">
                  <a:buNone/>
                </a:pPr>
                <a:r>
                  <a:rPr lang="en-US" dirty="0"/>
                  <a:t>	pH(S)=7</a:t>
                </a:r>
              </a:p>
              <a:p>
                <a:pPr marL="457200" lvl="1" indent="0">
                  <a:buNone/>
                </a:pPr>
                <a:r>
                  <a:rPr lang="en-US" dirty="0"/>
                  <a:t>	voltage= (current voltage) / gain - offset</a:t>
                </a:r>
              </a:p>
              <a:p>
                <a:pPr marL="457200" lvl="1" indent="0">
                  <a:buNone/>
                </a:pPr>
                <a:r>
                  <a:rPr lang="en-US" dirty="0"/>
                  <a:t>	F=96485.309 (Faraday constant)</a:t>
                </a:r>
              </a:p>
              <a:p>
                <a:pPr marL="457200" lvl="1" indent="0">
                  <a:buNone/>
                </a:pPr>
                <a:r>
                  <a:rPr lang="en-US" dirty="0"/>
                  <a:t>	R=8.314510</a:t>
                </a:r>
              </a:p>
              <a:p>
                <a:pPr marL="457200" lvl="1" indent="0">
                  <a:buNone/>
                </a:pPr>
                <a:r>
                  <a:rPr lang="en-US" dirty="0"/>
                  <a:t>	t is temperature in Kelvin</a:t>
                </a:r>
              </a:p>
              <a:p>
                <a:pPr marL="457200" lvl="1" indent="0">
                  <a:buNone/>
                </a:pPr>
                <a:r>
                  <a:rPr lang="en-US" dirty="0"/>
                  <a:t>	offset is 0.458 for 5V supply, 0.461 for 6V supply</a:t>
                </a:r>
              </a:p>
              <a:p>
                <a:pPr marL="457200" lvl="1" indent="0">
                  <a:buNone/>
                </a:pPr>
                <a:r>
                  <a:rPr lang="en-US" sz="2400" dirty="0"/>
                  <a:t>	float gain = 5.7;</a:t>
                </a:r>
              </a:p>
              <a:p>
                <a:pPr marL="0" indent="0">
                  <a:buNone/>
                </a:pPr>
                <a:endParaRPr lang="en-US" dirty="0"/>
              </a:p>
            </p:txBody>
          </p:sp>
        </mc:Choice>
        <mc:Fallback>
          <p:sp>
            <p:nvSpPr>
              <p:cNvPr id="9" name="Content Placeholder 11">
                <a:extLst>
                  <a:ext uri="{FF2B5EF4-FFF2-40B4-BE49-F238E27FC236}">
                    <a16:creationId xmlns:a16="http://schemas.microsoft.com/office/drawing/2014/main" id="{01566587-EF59-4FE9-834D-B1ED00BD93BD}"/>
                  </a:ext>
                </a:extLst>
              </p:cNvPr>
              <p:cNvSpPr>
                <a:spLocks noGrp="1" noRot="1" noChangeAspect="1" noMove="1" noResize="1" noEditPoints="1" noAdjustHandles="1" noChangeArrowheads="1" noChangeShapeType="1" noTextEdit="1"/>
              </p:cNvSpPr>
              <p:nvPr>
                <p:ph idx="1"/>
              </p:nvPr>
            </p:nvSpPr>
            <p:spPr>
              <a:xfrm>
                <a:off x="4915253" y="1838825"/>
                <a:ext cx="6715125" cy="4351338"/>
              </a:xfrm>
              <a:blipFill>
                <a:blip r:embed="rId3"/>
                <a:stretch>
                  <a:fillRect l="-1361" t="-3647"/>
                </a:stretch>
              </a:blipFill>
            </p:spPr>
            <p:txBody>
              <a:bodyPr/>
              <a:lstStyle/>
              <a:p>
                <a:r>
                  <a:rPr lang="en-GB">
                    <a:noFill/>
                  </a:rPr>
                  <a:t> </a:t>
                </a:r>
              </a:p>
            </p:txBody>
          </p:sp>
        </mc:Fallback>
      </mc:AlternateContent>
    </p:spTree>
    <p:extLst>
      <p:ext uri="{BB962C8B-B14F-4D97-AF65-F5344CB8AC3E}">
        <p14:creationId xmlns:p14="http://schemas.microsoft.com/office/powerpoint/2010/main" val="3538957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CBF-03DD-4036-B288-7F6E1DC6F91F}"/>
              </a:ext>
            </a:extLst>
          </p:cNvPr>
          <p:cNvSpPr>
            <a:spLocks noGrp="1"/>
          </p:cNvSpPr>
          <p:nvPr>
            <p:ph type="title"/>
          </p:nvPr>
        </p:nvSpPr>
        <p:spPr>
          <a:xfrm>
            <a:off x="838200" y="338999"/>
            <a:ext cx="10515600" cy="1325563"/>
          </a:xfrm>
        </p:spPr>
        <p:txBody>
          <a:bodyPr/>
          <a:lstStyle/>
          <a:p>
            <a:r>
              <a:rPr lang="en-US" dirty="0"/>
              <a:t>pH system – Peristaltic pumps circuit</a:t>
            </a:r>
          </a:p>
        </p:txBody>
      </p:sp>
      <p:pic>
        <p:nvPicPr>
          <p:cNvPr id="8" name="Picture 7">
            <a:extLst>
              <a:ext uri="{FF2B5EF4-FFF2-40B4-BE49-F238E27FC236}">
                <a16:creationId xmlns:a16="http://schemas.microsoft.com/office/drawing/2014/main" id="{A9905DA3-8C7D-457F-AFBC-01A53A368956}"/>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369202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9660BA-BC8B-4C3D-BCEF-6B3BE33B8F47}"/>
              </a:ext>
            </a:extLst>
          </p:cNvPr>
          <p:cNvSpPr>
            <a:spLocks noGrp="1"/>
          </p:cNvSpPr>
          <p:nvPr>
            <p:ph type="title"/>
          </p:nvPr>
        </p:nvSpPr>
        <p:spPr>
          <a:xfrm>
            <a:off x="838200" y="338999"/>
            <a:ext cx="10515600" cy="1325563"/>
          </a:xfrm>
        </p:spPr>
        <p:txBody>
          <a:bodyPr/>
          <a:lstStyle/>
          <a:p>
            <a:r>
              <a:rPr lang="en-US" dirty="0"/>
              <a:t>pH system – Turning on the pumps</a:t>
            </a:r>
          </a:p>
        </p:txBody>
      </p:sp>
      <p:sp>
        <p:nvSpPr>
          <p:cNvPr id="5" name="Content Placeholder 2">
            <a:extLst>
              <a:ext uri="{FF2B5EF4-FFF2-40B4-BE49-F238E27FC236}">
                <a16:creationId xmlns:a16="http://schemas.microsoft.com/office/drawing/2014/main" id="{627C86C6-0AE4-4DB2-9675-1EF9C958DAD1}"/>
              </a:ext>
            </a:extLst>
          </p:cNvPr>
          <p:cNvSpPr>
            <a:spLocks noGrp="1"/>
          </p:cNvSpPr>
          <p:nvPr>
            <p:ph idx="1"/>
          </p:nvPr>
        </p:nvSpPr>
        <p:spPr>
          <a:xfrm>
            <a:off x="5197421" y="1975307"/>
            <a:ext cx="6156379" cy="4351338"/>
          </a:xfrm>
        </p:spPr>
        <p:txBody>
          <a:bodyPr/>
          <a:lstStyle/>
          <a:p>
            <a:r>
              <a:rPr lang="en-US" dirty="0"/>
              <a:t>Our ideal pH is between 4.75 and 5.25</a:t>
            </a:r>
          </a:p>
          <a:p>
            <a:r>
              <a:rPr lang="en-US" dirty="0"/>
              <a:t>If our current pH is </a:t>
            </a:r>
            <a:r>
              <a:rPr lang="en-US" u="sng" dirty="0"/>
              <a:t>less than 4.75 </a:t>
            </a:r>
            <a:r>
              <a:rPr lang="en-US" dirty="0"/>
              <a:t>we need to open the pump connected to the </a:t>
            </a:r>
            <a:r>
              <a:rPr lang="en-US" u="sng" dirty="0"/>
              <a:t>basic </a:t>
            </a:r>
            <a:r>
              <a:rPr lang="en-US" dirty="0"/>
              <a:t>solution</a:t>
            </a:r>
          </a:p>
          <a:p>
            <a:r>
              <a:rPr lang="en-US" dirty="0"/>
              <a:t>If our current pH is </a:t>
            </a:r>
            <a:r>
              <a:rPr lang="en-US" u="sng" dirty="0"/>
              <a:t>more than 5.25 </a:t>
            </a:r>
            <a:r>
              <a:rPr lang="en-US" dirty="0"/>
              <a:t>we need to open the pump connected to the </a:t>
            </a:r>
            <a:r>
              <a:rPr lang="en-US" u="sng" dirty="0"/>
              <a:t>acidic</a:t>
            </a:r>
            <a:r>
              <a:rPr lang="en-US" dirty="0"/>
              <a:t> solution</a:t>
            </a:r>
          </a:p>
          <a:p>
            <a:endParaRPr lang="en-US" dirty="0"/>
          </a:p>
        </p:txBody>
      </p:sp>
      <p:pic>
        <p:nvPicPr>
          <p:cNvPr id="6" name="Picture 5">
            <a:extLst>
              <a:ext uri="{FF2B5EF4-FFF2-40B4-BE49-F238E27FC236}">
                <a16:creationId xmlns:a16="http://schemas.microsoft.com/office/drawing/2014/main" id="{7E22D065-9D88-4B01-BC3A-2947BF296C51}"/>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1676493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7C8A-EF56-42C6-A798-FDEC0F883575}"/>
              </a:ext>
            </a:extLst>
          </p:cNvPr>
          <p:cNvSpPr>
            <a:spLocks noGrp="1"/>
          </p:cNvSpPr>
          <p:nvPr>
            <p:ph type="title"/>
          </p:nvPr>
        </p:nvSpPr>
        <p:spPr>
          <a:xfrm>
            <a:off x="838200" y="365125"/>
            <a:ext cx="10515600" cy="1325563"/>
          </a:xfrm>
        </p:spPr>
        <p:txBody>
          <a:bodyPr/>
          <a:lstStyle/>
          <a:p>
            <a:r>
              <a:rPr lang="en-US" dirty="0"/>
              <a:t>pH system – Test and results</a:t>
            </a:r>
          </a:p>
        </p:txBody>
      </p:sp>
      <p:sp>
        <p:nvSpPr>
          <p:cNvPr id="6" name="Content Placeholder 5">
            <a:extLst>
              <a:ext uri="{FF2B5EF4-FFF2-40B4-BE49-F238E27FC236}">
                <a16:creationId xmlns:a16="http://schemas.microsoft.com/office/drawing/2014/main" id="{54F6F2D9-DB67-4C9D-B58D-86602AACFADB}"/>
              </a:ext>
            </a:extLst>
          </p:cNvPr>
          <p:cNvSpPr>
            <a:spLocks noGrp="1"/>
          </p:cNvSpPr>
          <p:nvPr>
            <p:ph idx="1"/>
          </p:nvPr>
        </p:nvSpPr>
        <p:spPr>
          <a:xfrm>
            <a:off x="7001692" y="3158036"/>
            <a:ext cx="4099560" cy="882741"/>
          </a:xfrm>
        </p:spPr>
        <p:txBody>
          <a:bodyPr>
            <a:normAutofit/>
          </a:bodyPr>
          <a:lstStyle/>
          <a:p>
            <a:pPr marL="0" indent="0">
              <a:buNone/>
            </a:pPr>
            <a:r>
              <a:rPr lang="en-US" sz="2000" dirty="0"/>
              <a:t>These tests were taken at the temperature of 25 degrees Celsius</a:t>
            </a:r>
          </a:p>
        </p:txBody>
      </p:sp>
      <p:graphicFrame>
        <p:nvGraphicFramePr>
          <p:cNvPr id="8" name="Table 7">
            <a:extLst>
              <a:ext uri="{FF2B5EF4-FFF2-40B4-BE49-F238E27FC236}">
                <a16:creationId xmlns:a16="http://schemas.microsoft.com/office/drawing/2014/main" id="{03E111BB-890A-4805-A412-F45EED4CAECA}"/>
              </a:ext>
            </a:extLst>
          </p:cNvPr>
          <p:cNvGraphicFramePr>
            <a:graphicFrameLocks noGrp="1"/>
          </p:cNvGraphicFramePr>
          <p:nvPr>
            <p:extLst>
              <p:ext uri="{D42A27DB-BD31-4B8C-83A1-F6EECF244321}">
                <p14:modId xmlns:p14="http://schemas.microsoft.com/office/powerpoint/2010/main" val="2946630036"/>
              </p:ext>
            </p:extLst>
          </p:nvPr>
        </p:nvGraphicFramePr>
        <p:xfrm>
          <a:off x="1430382" y="2203269"/>
          <a:ext cx="4665618" cy="2682238"/>
        </p:xfrm>
        <a:graphic>
          <a:graphicData uri="http://schemas.openxmlformats.org/drawingml/2006/table">
            <a:tbl>
              <a:tblPr>
                <a:tableStyleId>{5C22544A-7EE6-4342-B048-85BDC9FD1C3A}</a:tableStyleId>
              </a:tblPr>
              <a:tblGrid>
                <a:gridCol w="1858193">
                  <a:extLst>
                    <a:ext uri="{9D8B030D-6E8A-4147-A177-3AD203B41FA5}">
                      <a16:colId xmlns:a16="http://schemas.microsoft.com/office/drawing/2014/main" val="1912596512"/>
                    </a:ext>
                  </a:extLst>
                </a:gridCol>
                <a:gridCol w="1363121">
                  <a:extLst>
                    <a:ext uri="{9D8B030D-6E8A-4147-A177-3AD203B41FA5}">
                      <a16:colId xmlns:a16="http://schemas.microsoft.com/office/drawing/2014/main" val="3928485803"/>
                    </a:ext>
                  </a:extLst>
                </a:gridCol>
                <a:gridCol w="1444304">
                  <a:extLst>
                    <a:ext uri="{9D8B030D-6E8A-4147-A177-3AD203B41FA5}">
                      <a16:colId xmlns:a16="http://schemas.microsoft.com/office/drawing/2014/main" val="3688702144"/>
                    </a:ext>
                  </a:extLst>
                </a:gridCol>
              </a:tblGrid>
              <a:tr h="388313">
                <a:tc>
                  <a:txBody>
                    <a:bodyPr/>
                    <a:lstStyle/>
                    <a:p>
                      <a:pPr algn="just" fontAlgn="b"/>
                      <a:r>
                        <a:rPr lang="en-GB" sz="2000" b="0" i="0" u="none" strike="noStrike" dirty="0">
                          <a:solidFill>
                            <a:srgbClr val="000000"/>
                          </a:solidFill>
                          <a:effectLst/>
                          <a:latin typeface="Calibri" panose="020F0502020204030204" pitchFamily="34" charset="0"/>
                        </a:rPr>
                        <a:t>Measured pH</a:t>
                      </a:r>
                    </a:p>
                  </a:txBody>
                  <a:tcPr marL="6350" marR="6350" marT="6350" marB="0" anchor="b"/>
                </a:tc>
                <a:tc>
                  <a:txBody>
                    <a:bodyPr/>
                    <a:lstStyle/>
                    <a:p>
                      <a:pPr algn="just" fontAlgn="b"/>
                      <a:r>
                        <a:rPr lang="en-GB" sz="2000" b="0" u="none" strike="noStrike" dirty="0">
                          <a:effectLst/>
                        </a:rPr>
                        <a:t>Actual pH</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Difference</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24540377"/>
                  </a:ext>
                </a:extLst>
              </a:tr>
              <a:tr h="458785">
                <a:tc>
                  <a:txBody>
                    <a:bodyPr/>
                    <a:lstStyle/>
                    <a:p>
                      <a:pPr algn="just" fontAlgn="b"/>
                      <a:r>
                        <a:rPr lang="en-GB" sz="2000" b="0" i="0" u="none" strike="noStrike" dirty="0">
                          <a:solidFill>
                            <a:srgbClr val="000000"/>
                          </a:solidFill>
                          <a:effectLst/>
                          <a:latin typeface="Calibri" panose="020F0502020204030204" pitchFamily="34" charset="0"/>
                        </a:rPr>
                        <a:t>8.41</a:t>
                      </a:r>
                    </a:p>
                  </a:txBody>
                  <a:tcPr marL="6350" marR="6350" marT="6350" marB="0" anchor="b"/>
                </a:tc>
                <a:tc>
                  <a:txBody>
                    <a:bodyPr/>
                    <a:lstStyle/>
                    <a:p>
                      <a:pPr algn="just" fontAlgn="b"/>
                      <a:r>
                        <a:rPr lang="en-GB" sz="2000" b="0" u="none" strike="noStrike" dirty="0">
                          <a:effectLst/>
                        </a:rPr>
                        <a:t>8.43</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0.02</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88588490"/>
                  </a:ext>
                </a:extLst>
              </a:tr>
              <a:tr h="458785">
                <a:tc>
                  <a:txBody>
                    <a:bodyPr/>
                    <a:lstStyle/>
                    <a:p>
                      <a:pPr algn="just" fontAlgn="b"/>
                      <a:r>
                        <a:rPr lang="en-GB" sz="2000" b="0" i="0" u="none" strike="noStrike" dirty="0">
                          <a:solidFill>
                            <a:srgbClr val="000000"/>
                          </a:solidFill>
                          <a:effectLst/>
                          <a:latin typeface="Calibri" panose="020F0502020204030204" pitchFamily="34" charset="0"/>
                        </a:rPr>
                        <a:t>9.77</a:t>
                      </a:r>
                    </a:p>
                  </a:txBody>
                  <a:tcPr marL="6350" marR="6350" marT="6350" marB="0" anchor="b"/>
                </a:tc>
                <a:tc>
                  <a:txBody>
                    <a:bodyPr/>
                    <a:lstStyle/>
                    <a:p>
                      <a:pPr algn="just" fontAlgn="b"/>
                      <a:r>
                        <a:rPr lang="en-GB" sz="2000" b="0" u="none" strike="noStrike" dirty="0">
                          <a:effectLst/>
                        </a:rPr>
                        <a:t>9.77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570630645"/>
                  </a:ext>
                </a:extLst>
              </a:tr>
              <a:tr h="458785">
                <a:tc>
                  <a:txBody>
                    <a:bodyPr/>
                    <a:lstStyle/>
                    <a:p>
                      <a:pPr algn="just" fontAlgn="b"/>
                      <a:r>
                        <a:rPr lang="en-GB" sz="2000" b="0" i="0" u="none" strike="noStrike" dirty="0">
                          <a:solidFill>
                            <a:srgbClr val="000000"/>
                          </a:solidFill>
                          <a:effectLst/>
                          <a:latin typeface="Calibri" panose="020F0502020204030204" pitchFamily="34" charset="0"/>
                        </a:rPr>
                        <a:t>4.50</a:t>
                      </a:r>
                    </a:p>
                  </a:txBody>
                  <a:tcPr marL="6350" marR="6350" marT="6350" marB="0" anchor="b"/>
                </a:tc>
                <a:tc>
                  <a:txBody>
                    <a:bodyPr/>
                    <a:lstStyle/>
                    <a:p>
                      <a:pPr algn="just" fontAlgn="b"/>
                      <a:r>
                        <a:rPr lang="en-GB" sz="2000" b="0" u="none" strike="noStrike" dirty="0">
                          <a:effectLst/>
                        </a:rPr>
                        <a:t>4.61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-0.11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83254252"/>
                  </a:ext>
                </a:extLst>
              </a:tr>
              <a:tr h="458785">
                <a:tc>
                  <a:txBody>
                    <a:bodyPr/>
                    <a:lstStyle/>
                    <a:p>
                      <a:pPr algn="just" fontAlgn="b"/>
                      <a:r>
                        <a:rPr lang="en-GB" sz="2000" b="0" i="0" u="none" strike="noStrike" dirty="0">
                          <a:solidFill>
                            <a:srgbClr val="000000"/>
                          </a:solidFill>
                          <a:effectLst/>
                          <a:latin typeface="Calibri" panose="020F0502020204030204" pitchFamily="34" charset="0"/>
                        </a:rPr>
                        <a:t>3.20</a:t>
                      </a:r>
                    </a:p>
                  </a:txBody>
                  <a:tcPr marL="6350" marR="6350" marT="6350" marB="0" anchor="b"/>
                </a:tc>
                <a:tc>
                  <a:txBody>
                    <a:bodyPr/>
                    <a:lstStyle/>
                    <a:p>
                      <a:pPr algn="just" fontAlgn="b"/>
                      <a:r>
                        <a:rPr lang="en-GB" sz="2000" b="0" u="none" strike="noStrike" dirty="0">
                          <a:effectLst/>
                        </a:rPr>
                        <a:t>3.27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0.07</a:t>
                      </a:r>
                    </a:p>
                  </a:txBody>
                  <a:tcPr marL="6350" marR="6350" marT="6350" marB="0" anchor="b"/>
                </a:tc>
                <a:extLst>
                  <a:ext uri="{0D108BD9-81ED-4DB2-BD59-A6C34878D82A}">
                    <a16:rowId xmlns:a16="http://schemas.microsoft.com/office/drawing/2014/main" val="2156914244"/>
                  </a:ext>
                </a:extLst>
              </a:tr>
              <a:tr h="458785">
                <a:tc>
                  <a:txBody>
                    <a:bodyPr/>
                    <a:lstStyle/>
                    <a:p>
                      <a:pPr algn="just" fontAlgn="b"/>
                      <a:r>
                        <a:rPr lang="en-GB" sz="2000" b="0" i="0" u="none" strike="noStrike" dirty="0">
                          <a:solidFill>
                            <a:srgbClr val="000000"/>
                          </a:solidFill>
                          <a:effectLst/>
                          <a:latin typeface="Calibri" panose="020F0502020204030204" pitchFamily="34" charset="0"/>
                        </a:rPr>
                        <a:t>5.15</a:t>
                      </a:r>
                    </a:p>
                  </a:txBody>
                  <a:tcPr marL="6350" marR="6350" marT="6350" marB="0" anchor="b"/>
                </a:tc>
                <a:tc>
                  <a:txBody>
                    <a:bodyPr/>
                    <a:lstStyle/>
                    <a:p>
                      <a:pPr algn="just" fontAlgn="b"/>
                      <a:r>
                        <a:rPr lang="en-GB" sz="2000" b="0" i="0" u="none" strike="noStrike" dirty="0">
                          <a:solidFill>
                            <a:srgbClr val="000000"/>
                          </a:solidFill>
                          <a:effectLst/>
                          <a:latin typeface="Calibri" panose="020F0502020204030204" pitchFamily="34" charset="0"/>
                        </a:rPr>
                        <a:t>5.10</a:t>
                      </a:r>
                    </a:p>
                  </a:txBody>
                  <a:tcPr marL="6350" marR="6350" marT="6350" marB="0" anchor="b"/>
                </a:tc>
                <a:tc>
                  <a:txBody>
                    <a:bodyPr/>
                    <a:lstStyle/>
                    <a:p>
                      <a:pPr algn="just" fontAlgn="b"/>
                      <a:r>
                        <a:rPr lang="en-GB" sz="2000" b="0" u="none" strike="noStrike" dirty="0">
                          <a:effectLst/>
                        </a:rPr>
                        <a:t>-0.05</a:t>
                      </a:r>
                    </a:p>
                  </a:txBody>
                  <a:tcPr marL="6350" marR="6350" marT="6350" marB="0" anchor="b"/>
                </a:tc>
                <a:extLst>
                  <a:ext uri="{0D108BD9-81ED-4DB2-BD59-A6C34878D82A}">
                    <a16:rowId xmlns:a16="http://schemas.microsoft.com/office/drawing/2014/main" val="3551270681"/>
                  </a:ext>
                </a:extLst>
              </a:tr>
            </a:tbl>
          </a:graphicData>
        </a:graphic>
      </p:graphicFrame>
    </p:spTree>
    <p:extLst>
      <p:ext uri="{BB962C8B-B14F-4D97-AF65-F5344CB8AC3E}">
        <p14:creationId xmlns:p14="http://schemas.microsoft.com/office/powerpoint/2010/main" val="3281138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lstStyle/>
          <a:p>
            <a:r>
              <a:rPr lang="en-GB" dirty="0"/>
              <a:t>Broke down task into subsystems and allocated members to each subsystem</a:t>
            </a:r>
          </a:p>
          <a:p>
            <a:r>
              <a:rPr lang="en-GB" dirty="0"/>
              <a:t>Drawing of high level block diagram of overall task</a:t>
            </a:r>
          </a:p>
          <a:p>
            <a:r>
              <a:rPr lang="en-GB" dirty="0"/>
              <a:t>Drawing of block diagrams for specific subsystems</a:t>
            </a:r>
          </a:p>
          <a:p>
            <a:r>
              <a:rPr lang="en-GB" dirty="0"/>
              <a:t>Design of circuit board layouts and writing pseudocode </a:t>
            </a:r>
          </a:p>
          <a:p>
            <a:r>
              <a:rPr lang="en-GB" dirty="0"/>
              <a:t>Implementation of circuits and code</a:t>
            </a:r>
          </a:p>
          <a:p>
            <a:r>
              <a:rPr lang="en-GB" dirty="0"/>
              <a:t>Testing and modification of circuits and code to fit our technical specification.</a:t>
            </a:r>
          </a:p>
          <a:p>
            <a:endParaRPr lang="en-GB" dirty="0"/>
          </a:p>
        </p:txBody>
      </p:sp>
    </p:spTree>
    <p:extLst>
      <p:ext uri="{BB962C8B-B14F-4D97-AF65-F5344CB8AC3E}">
        <p14:creationId xmlns:p14="http://schemas.microsoft.com/office/powerpoint/2010/main" val="2999840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lstStyle/>
          <a:p>
            <a:r>
              <a:rPr lang="en-GB" dirty="0"/>
              <a:t>Used a phototransistor and a piece attached to the motor</a:t>
            </a:r>
          </a:p>
          <a:p>
            <a:r>
              <a:rPr lang="en-GB" dirty="0"/>
              <a:t>For every motor rotation the piece interrupts the phototransistor twice</a:t>
            </a:r>
          </a:p>
          <a:p>
            <a:r>
              <a:rPr lang="en-GB" dirty="0"/>
              <a:t>Count number of interrupts in two seconds, divide by two, then multiply by 30 to calculate the current RPM.</a:t>
            </a:r>
          </a:p>
          <a:p>
            <a:r>
              <a:rPr lang="en-GB" dirty="0"/>
              <a:t>Interrupt determined by a</a:t>
            </a:r>
          </a:p>
          <a:p>
            <a:pPr marL="0" indent="0">
              <a:buNone/>
            </a:pPr>
            <a:r>
              <a:rPr lang="en-GB" dirty="0"/>
              <a:t>   change in voltage output by </a:t>
            </a:r>
          </a:p>
          <a:p>
            <a:pPr marL="0" indent="0">
              <a:buNone/>
            </a:pPr>
            <a:r>
              <a:rPr lang="en-GB"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p:txBody>
          <a:bodyPr/>
          <a:lstStyle/>
          <a:p>
            <a:r>
              <a:rPr lang="en-GB" dirty="0"/>
              <a:t>Used Pulse Width Modulation (PWM) to increase or decrease motor speed</a:t>
            </a:r>
          </a:p>
          <a:p>
            <a:r>
              <a:rPr lang="en-GB" dirty="0"/>
              <a:t>Calculated RPM value is compared against required RPM</a:t>
            </a:r>
          </a:p>
          <a:p>
            <a:r>
              <a:rPr lang="en-GB" dirty="0"/>
              <a:t>Specification states accuracy required to be within +- 20 RPM</a:t>
            </a:r>
          </a:p>
          <a:p>
            <a:r>
              <a:rPr lang="en-GB" dirty="0"/>
              <a:t>If RPM greater than upper threshold then PWM value is lowered</a:t>
            </a:r>
          </a:p>
          <a:p>
            <a:r>
              <a:rPr lang="en-GB" dirty="0"/>
              <a:t>If RPM lower than lower threshold then PWM value is increased</a:t>
            </a:r>
          </a:p>
          <a:p>
            <a:pPr lvl="7"/>
            <a:r>
              <a:rPr lang="en-GB" sz="28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47700"/>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35605" y="3293028"/>
            <a:ext cx="4458086" cy="2697714"/>
          </a:xfrm>
        </p:spPr>
      </p:pic>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Arial" panose="020B0604020202020204" pitchFamily="34" charset="0"/>
              </a:rPr>
              <a:t>5V Power supply</a:t>
            </a:r>
          </a:p>
          <a:p>
            <a:r>
              <a:rPr lang="en-US" altLang="zh-CN" dirty="0">
                <a:solidFill>
                  <a:srgbClr val="000000"/>
                </a:solidFill>
                <a:latin typeface="Arial" panose="020B0604020202020204" pitchFamily="34" charset="0"/>
              </a:rPr>
              <a:t>A</a:t>
            </a:r>
            <a:r>
              <a:rPr lang="zh-CN" altLang="en-US" dirty="0">
                <a:solidFill>
                  <a:srgbClr val="000000"/>
                </a:solidFill>
                <a:latin typeface="Arial" panose="020B0604020202020204" pitchFamily="34" charset="0"/>
              </a:rPr>
              <a:t> </a:t>
            </a:r>
            <a:r>
              <a:rPr lang="en-US" altLang="zh-CN" dirty="0">
                <a:solidFill>
                  <a:srgbClr val="000000"/>
                </a:solidFill>
                <a:latin typeface="Arial" panose="020B0604020202020204" pitchFamily="34" charset="0"/>
              </a:rPr>
              <a:t>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NTC Thermistor (ND06P00103K)</a:t>
            </a:r>
          </a:p>
          <a:p>
            <a:r>
              <a:rPr lang="en-US" altLang="zh-CN" dirty="0">
                <a:solidFill>
                  <a:srgbClr val="000000"/>
                </a:solidFill>
                <a:latin typeface="Arial" panose="020B0604020202020204" pitchFamily="34" charset="0"/>
              </a:rPr>
              <a:t>A 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resistor</a:t>
            </a:r>
          </a:p>
          <a:p>
            <a:r>
              <a:rPr lang="en-US" altLang="zh-CN" dirty="0">
                <a:solidFill>
                  <a:srgbClr val="000000"/>
                </a:solidFill>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lstStyle/>
          <a:p>
            <a:r>
              <a:rPr lang="en-GB" dirty="0"/>
              <a:t>12V4A power supply,  3Ω 30W heater and n-type MOSFET</a:t>
            </a:r>
          </a:p>
          <a:p>
            <a:r>
              <a:rPr lang="en-GB" dirty="0"/>
              <a:t>PWM used to control the power through the heater</a:t>
            </a:r>
          </a:p>
          <a:p>
            <a:r>
              <a:rPr lang="en-GB" dirty="0"/>
              <a:t>MOSFET Gate/Drain/Source</a:t>
            </a:r>
          </a:p>
          <a:p>
            <a:r>
              <a:rPr lang="en-GB" dirty="0"/>
              <a:t>Diode used for protection</a:t>
            </a:r>
          </a:p>
        </p:txBody>
      </p:sp>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TotalTime>
  <Words>682</Words>
  <Application>Microsoft Office PowerPoint</Application>
  <PresentationFormat>Widescreen</PresentationFormat>
  <Paragraphs>162</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等线</vt:lpstr>
      <vt:lpstr>Arial</vt:lpstr>
      <vt:lpstr>Calibri</vt:lpstr>
      <vt:lpstr>Calibri Light</vt:lpstr>
      <vt:lpstr>Cambria Math</vt:lpstr>
      <vt:lpstr>Office Theme</vt:lpstr>
      <vt:lpstr>Bioreactor Systems Control</vt:lpstr>
      <vt:lpstr>Design Process </vt:lpstr>
      <vt:lpstr>Overall System Block Diagram</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User Interface</vt:lpstr>
      <vt:lpstr>Serial Messages</vt:lpstr>
      <vt:lpstr>pH system- pH Probe circuit</vt:lpstr>
      <vt:lpstr>pH system- Finding out the pH value</vt:lpstr>
      <vt:lpstr>pH system – Peristaltic pumps circuit</vt:lpstr>
      <vt:lpstr>pH system – Turning on the pumps</vt:lpstr>
      <vt:lpstr>pH system – Test and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60</cp:revision>
  <dcterms:created xsi:type="dcterms:W3CDTF">2018-12-10T19:01:24Z</dcterms:created>
  <dcterms:modified xsi:type="dcterms:W3CDTF">2018-12-11T16:06:13Z</dcterms:modified>
</cp:coreProperties>
</file>

<file path=docProps/thumbnail.jpeg>
</file>